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.xml" ContentType="application/vnd.openxmlformats-officedocument.presentationml.notesSlide+xml"/>
  <Override PartName="/ppt/tags/tag51.xml" ContentType="application/vnd.openxmlformats-officedocument.presentationml.tags+xml"/>
  <Override PartName="/ppt/notesSlides/notesSlide3.xml" ContentType="application/vnd.openxmlformats-officedocument.presentationml.notesSlide+xml"/>
  <Override PartName="/ppt/tags/tag52.xml" ContentType="application/vnd.openxmlformats-officedocument.presentationml.tags+xml"/>
  <Override PartName="/ppt/notesSlides/notesSlide4.xml" ContentType="application/vnd.openxmlformats-officedocument.presentationml.notesSlide+xml"/>
  <Override PartName="/ppt/tags/tag53.xml" ContentType="application/vnd.openxmlformats-officedocument.presentationml.tags+xml"/>
  <Override PartName="/ppt/notesSlides/notesSlide5.xml" ContentType="application/vnd.openxmlformats-officedocument.presentationml.notesSlide+xml"/>
  <Override PartName="/ppt/tags/tag54.xml" ContentType="application/vnd.openxmlformats-officedocument.presentationml.tags+xml"/>
  <Override PartName="/ppt/notesSlides/notesSlide6.xml" ContentType="application/vnd.openxmlformats-officedocument.presentationml.notesSlide+xml"/>
  <Override PartName="/ppt/tags/tag55.xml" ContentType="application/vnd.openxmlformats-officedocument.presentationml.tags+xml"/>
  <Override PartName="/ppt/notesSlides/notesSlide7.xml" ContentType="application/vnd.openxmlformats-officedocument.presentationml.notesSlide+xml"/>
  <Override PartName="/ppt/tags/tag56.xml" ContentType="application/vnd.openxmlformats-officedocument.presentationml.tags+xml"/>
  <Override PartName="/ppt/notesSlides/notesSlide8.xml" ContentType="application/vnd.openxmlformats-officedocument.presentationml.notesSlide+xml"/>
  <Override PartName="/ppt/tags/tag57.xml" ContentType="application/vnd.openxmlformats-officedocument.presentationml.tags+xml"/>
  <Override PartName="/ppt/notesSlides/notesSlide9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0.xml" ContentType="application/vnd.openxmlformats-officedocument.presentationml.notesSlide+xml"/>
  <Override PartName="/ppt/tags/tag60.xml" ContentType="application/vnd.openxmlformats-officedocument.presentationml.tags+xml"/>
  <Override PartName="/ppt/notesSlides/notesSlide11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2.xml" ContentType="application/vnd.openxmlformats-officedocument.presentationml.notesSlide+xml"/>
  <Override PartName="/ppt/tags/tag65.xml" ContentType="application/vnd.openxmlformats-officedocument.presentationml.tags+xml"/>
  <Override PartName="/ppt/notesSlides/notesSlide13.xml" ContentType="application/vnd.openxmlformats-officedocument.presentationml.notesSlide+xml"/>
  <Override PartName="/ppt/tags/tag66.xml" ContentType="application/vnd.openxmlformats-officedocument.presentationml.tags+xml"/>
  <Override PartName="/ppt/notesSlides/notesSlide14.xml" ContentType="application/vnd.openxmlformats-officedocument.presentationml.notesSlide+xml"/>
  <Override PartName="/ppt/tags/tag67.xml" ContentType="application/vnd.openxmlformats-officedocument.presentationml.tags+xml"/>
  <Override PartName="/ppt/notesSlides/notesSlide15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6.xml" ContentType="application/vnd.openxmlformats-officedocument.presentationml.notesSlide+xml"/>
  <Override PartName="/ppt/tags/tag70.xml" ContentType="application/vnd.openxmlformats-officedocument.presentationml.tags+xml"/>
  <Override PartName="/ppt/notesSlides/notesSlide17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8.xml" ContentType="application/vnd.openxmlformats-officedocument.presentationml.notesSlide+xml"/>
  <Override PartName="/ppt/tags/tag7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5" r:id="rId2"/>
  </p:sldMasterIdLst>
  <p:notesMasterIdLst>
    <p:notesMasterId r:id="rId31"/>
  </p:notesMasterIdLst>
  <p:sldIdLst>
    <p:sldId id="349" r:id="rId3"/>
    <p:sldId id="378" r:id="rId4"/>
    <p:sldId id="379" r:id="rId5"/>
    <p:sldId id="351" r:id="rId6"/>
    <p:sldId id="360" r:id="rId7"/>
    <p:sldId id="357" r:id="rId8"/>
    <p:sldId id="358" r:id="rId9"/>
    <p:sldId id="372" r:id="rId10"/>
    <p:sldId id="359" r:id="rId11"/>
    <p:sldId id="356" r:id="rId12"/>
    <p:sldId id="377" r:id="rId13"/>
    <p:sldId id="382" r:id="rId14"/>
    <p:sldId id="348" r:id="rId15"/>
    <p:sldId id="373" r:id="rId16"/>
    <p:sldId id="384" r:id="rId17"/>
    <p:sldId id="361" r:id="rId18"/>
    <p:sldId id="386" r:id="rId19"/>
    <p:sldId id="387" r:id="rId20"/>
    <p:sldId id="363" r:id="rId21"/>
    <p:sldId id="364" r:id="rId22"/>
    <p:sldId id="362" r:id="rId23"/>
    <p:sldId id="389" r:id="rId24"/>
    <p:sldId id="388" r:id="rId25"/>
    <p:sldId id="300" r:id="rId26"/>
    <p:sldId id="380" r:id="rId27"/>
    <p:sldId id="381" r:id="rId28"/>
    <p:sldId id="383" r:id="rId29"/>
    <p:sldId id="385" r:id="rId30"/>
  </p:sldIdLst>
  <p:sldSz cx="9144000" cy="6858000" type="screen4x3"/>
  <p:notesSz cx="6858000" cy="9144000"/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38" autoAdjust="0"/>
    <p:restoredTop sz="87814" autoAdjust="0"/>
  </p:normalViewPr>
  <p:slideViewPr>
    <p:cSldViewPr snapToGrid="0" snapToObjects="1">
      <p:cViewPr varScale="1">
        <p:scale>
          <a:sx n="76" d="100"/>
          <a:sy n="76" d="100"/>
        </p:scale>
        <p:origin x="-792" y="-84"/>
      </p:cViewPr>
      <p:guideLst>
        <p:guide orient="horz" pos="2160"/>
        <p:guide pos="3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65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1C2E4-DDFD-134D-8791-B4F38918FB42}" type="datetimeFigureOut">
              <a:rPr lang="en-US" smtClean="0"/>
              <a:pPr/>
              <a:t>6/3/2016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06CEF-BD74-BF4F-B93C-6DD63D6AAB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13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ntobee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migo.geneontology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58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credit: https://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/wiki/File:Prot%C3%A9g%C3%A9_Logo.gif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7900-3624-A942-B5CF-93CE8214F1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33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credit: https://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File:Men_of_Progress.jpg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45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less text heavy, include interaction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6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less text heavy, include interaction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6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38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design documents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9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r>
              <a:rPr lang="en-US" baseline="0" dirty="0" smtClean="0"/>
              <a:t> credit: https://</a:t>
            </a:r>
            <a:r>
              <a:rPr lang="en-US" baseline="0" dirty="0" err="1" smtClean="0"/>
              <a:t>pixabay.com</a:t>
            </a:r>
            <a:r>
              <a:rPr lang="en-US" baseline="0" dirty="0" smtClean="0"/>
              <a:t>/en/puzzle-pieces-jigsaw-piece-concept-308908/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3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93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hlinkClick r:id="rId3"/>
              </a:rPr>
              <a:t>http://www.ontobee.org/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34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24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DO: look for new links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29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62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09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55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46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http://amigo.geneontology.org/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37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1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3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4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4" Type="http://schemas.openxmlformats.org/officeDocument/2006/relationships/image" Target="../media/image4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Relationship Id="rId4" Type="http://schemas.openxmlformats.org/officeDocument/2006/relationships/image" Target="../media/image4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Relationship Id="rId4" Type="http://schemas.openxmlformats.org/officeDocument/2006/relationships/image" Target="../media/image4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4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3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Relationship Id="rId6" Type="http://schemas.openxmlformats.org/officeDocument/2006/relationships/image" Target="../media/image30.png"/><Relationship Id="rId5" Type="http://schemas.openxmlformats.org/officeDocument/2006/relationships/image" Target="../media/image35.png"/><Relationship Id="rId10" Type="http://schemas.openxmlformats.org/officeDocument/2006/relationships/image" Target="../media/image45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BD2K OER Module Title - 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0711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5108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422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8919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268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5744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6455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4672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7445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4971" y="135350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Icons for Use Throughout – Light Theme</a:t>
            </a:r>
            <a:endParaRPr lang="en-US" dirty="0"/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37" y="287494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8185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4782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12101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8698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0082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688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3pPr marL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9349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230599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85163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2472679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3093719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9" y="1230599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1851639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2472679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7" y="3099816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8" y="124973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184554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2472679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3081525"/>
            <a:ext cx="1554615" cy="45724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68372" y="3697195"/>
            <a:ext cx="640080" cy="457200"/>
            <a:chOff x="3668372" y="3697195"/>
            <a:chExt cx="640080" cy="457200"/>
          </a:xfrm>
        </p:grpSpPr>
        <p:sp>
          <p:nvSpPr>
            <p:cNvPr id="71" name="Pentagon 70"/>
            <p:cNvSpPr/>
            <p:nvPr/>
          </p:nvSpPr>
          <p:spPr>
            <a:xfrm>
              <a:off x="3851252" y="3697195"/>
              <a:ext cx="4572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668372" y="369719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668372" y="4531766"/>
            <a:ext cx="640080" cy="457200"/>
            <a:chOff x="3668372" y="4531766"/>
            <a:chExt cx="640080" cy="457200"/>
          </a:xfrm>
        </p:grpSpPr>
        <p:sp>
          <p:nvSpPr>
            <p:cNvPr id="73" name="Pentagon 72"/>
            <p:cNvSpPr/>
            <p:nvPr/>
          </p:nvSpPr>
          <p:spPr>
            <a:xfrm>
              <a:off x="3851252" y="4531766"/>
              <a:ext cx="4572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668372" y="453176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68372" y="5366337"/>
            <a:ext cx="640080" cy="457200"/>
            <a:chOff x="3668372" y="5366337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3851252" y="5366337"/>
              <a:ext cx="4572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668372" y="536633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68372" y="6200908"/>
            <a:ext cx="640080" cy="457200"/>
            <a:chOff x="3668372" y="6200908"/>
            <a:chExt cx="640080" cy="457200"/>
          </a:xfrm>
        </p:grpSpPr>
        <p:sp>
          <p:nvSpPr>
            <p:cNvPr id="77" name="Pentagon 76"/>
            <p:cNvSpPr/>
            <p:nvPr/>
          </p:nvSpPr>
          <p:spPr>
            <a:xfrm>
              <a:off x="3851252" y="620090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668372" y="620090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058484" y="3690371"/>
            <a:ext cx="1371600" cy="453104"/>
            <a:chOff x="2303060" y="1350261"/>
            <a:chExt cx="1371600" cy="453104"/>
          </a:xfrm>
        </p:grpSpPr>
        <p:sp>
          <p:nvSpPr>
            <p:cNvPr id="80" name="Round Same Side Corner Rectangle 79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058484" y="4505139"/>
            <a:ext cx="1371600" cy="453104"/>
            <a:chOff x="2303060" y="2165029"/>
            <a:chExt cx="1371600" cy="453104"/>
          </a:xfrm>
        </p:grpSpPr>
        <p:sp>
          <p:nvSpPr>
            <p:cNvPr id="83" name="Round Same Side Corner Rectangle 82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058484" y="5366337"/>
            <a:ext cx="1371600" cy="453104"/>
            <a:chOff x="2303060" y="3026227"/>
            <a:chExt cx="1371600" cy="453104"/>
          </a:xfrm>
        </p:grpSpPr>
        <p:sp>
          <p:nvSpPr>
            <p:cNvPr id="86" name="Round Same Side Corner Rectangle 85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058484" y="6181105"/>
            <a:ext cx="1371600" cy="453104"/>
            <a:chOff x="2303060" y="3840995"/>
            <a:chExt cx="1371600" cy="453104"/>
          </a:xfrm>
        </p:grpSpPr>
        <p:sp>
          <p:nvSpPr>
            <p:cNvPr id="89" name="Round Same Side Corner Rectangle 88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355542" y="3697195"/>
            <a:ext cx="1554480" cy="457200"/>
            <a:chOff x="4600118" y="1357085"/>
            <a:chExt cx="1554480" cy="457200"/>
          </a:xfrm>
        </p:grpSpPr>
        <p:sp>
          <p:nvSpPr>
            <p:cNvPr id="92" name="Pentagon 91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355542" y="4531766"/>
            <a:ext cx="1554480" cy="457200"/>
            <a:chOff x="4600118" y="2191656"/>
            <a:chExt cx="1554480" cy="457200"/>
          </a:xfrm>
        </p:grpSpPr>
        <p:sp>
          <p:nvSpPr>
            <p:cNvPr id="95" name="Pentagon 94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7355542" y="5366337"/>
            <a:ext cx="1554480" cy="457200"/>
            <a:chOff x="4600118" y="3026227"/>
            <a:chExt cx="1554480" cy="457200"/>
          </a:xfrm>
        </p:grpSpPr>
        <p:sp>
          <p:nvSpPr>
            <p:cNvPr id="98" name="Pentagon 97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355542" y="6200908"/>
            <a:ext cx="1554480" cy="457200"/>
            <a:chOff x="4600118" y="3860798"/>
            <a:chExt cx="1554480" cy="457200"/>
          </a:xfrm>
        </p:grpSpPr>
        <p:sp>
          <p:nvSpPr>
            <p:cNvPr id="101" name="Pentagon 100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9648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86300" y="-1160"/>
            <a:ext cx="1371720" cy="451143"/>
            <a:chOff x="886300" y="-1160"/>
            <a:chExt cx="1371720" cy="4511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86301" y="-1160"/>
              <a:ext cx="1371719" cy="45114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86300" y="89757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Glossary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Data 28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42607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6700356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2084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C0D161-5A65-D54C-A2EA-A98C2B23D5B7}" type="datetimeFigureOut">
              <a:rPr lang="en-US" smtClean="0"/>
              <a:pPr/>
              <a:t>6/3/2016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C0D161-5A65-D54C-A2EA-A98C2B23D5B7}" type="datetimeFigureOut">
              <a:rPr lang="en-US" smtClean="0"/>
              <a:pPr/>
              <a:t>6/3/2016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C0D161-5A65-D54C-A2EA-A98C2B23D5B7}" type="datetimeFigureOut">
              <a:rPr lang="en-US" smtClean="0"/>
              <a:pPr/>
              <a:t>6/3/2016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OER Module Title - Dark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066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Dark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003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31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2pPr>
            <a:lvl3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3pPr>
            <a:lvl4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4pPr>
            <a:lvl5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2594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8639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6956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35751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4706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9641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4679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2187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1506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861736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465183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1164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2523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2076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 smtClean="0"/>
              <a:t>BD2K Section Header - Light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0880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4101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090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6089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0106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487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4459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9318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Dark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280715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4630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1227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08546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5143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6467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8942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278854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89440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2533036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" y="3189475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278854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923458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6" y="2533036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3195572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27885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88843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2521082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3" y="3171543"/>
            <a:ext cx="1554615" cy="45724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4925168" y="3628783"/>
            <a:ext cx="640080" cy="457200"/>
            <a:chOff x="912948" y="1357085"/>
            <a:chExt cx="640080" cy="457200"/>
          </a:xfrm>
        </p:grpSpPr>
        <p:sp>
          <p:nvSpPr>
            <p:cNvPr id="72" name="Pentagon 71"/>
            <p:cNvSpPr/>
            <p:nvPr/>
          </p:nvSpPr>
          <p:spPr>
            <a:xfrm>
              <a:off x="1095828" y="1357085"/>
              <a:ext cx="4572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1294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925168" y="4463354"/>
            <a:ext cx="640080" cy="457200"/>
            <a:chOff x="912948" y="2191656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1095828" y="2191656"/>
              <a:ext cx="4572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1294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925168" y="5297925"/>
            <a:ext cx="640080" cy="457200"/>
            <a:chOff x="912948" y="3026227"/>
            <a:chExt cx="640080" cy="457200"/>
          </a:xfrm>
        </p:grpSpPr>
        <p:sp>
          <p:nvSpPr>
            <p:cNvPr id="78" name="Pentagon 77"/>
            <p:cNvSpPr/>
            <p:nvPr/>
          </p:nvSpPr>
          <p:spPr>
            <a:xfrm>
              <a:off x="1095828" y="3026227"/>
              <a:ext cx="4572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1294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925168" y="6132496"/>
            <a:ext cx="640080" cy="457200"/>
            <a:chOff x="912948" y="3860798"/>
            <a:chExt cx="640080" cy="457200"/>
          </a:xfrm>
        </p:grpSpPr>
        <p:sp>
          <p:nvSpPr>
            <p:cNvPr id="81" name="Pentagon 80"/>
            <p:cNvSpPr/>
            <p:nvPr/>
          </p:nvSpPr>
          <p:spPr>
            <a:xfrm>
              <a:off x="1095828" y="386079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1294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696141" y="3632879"/>
            <a:ext cx="1371600" cy="453104"/>
            <a:chOff x="2303060" y="1350261"/>
            <a:chExt cx="1371600" cy="453104"/>
          </a:xfrm>
        </p:grpSpPr>
        <p:sp>
          <p:nvSpPr>
            <p:cNvPr id="84" name="Round Same Side Corner Rectangle 83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696141" y="4447647"/>
            <a:ext cx="1371600" cy="453104"/>
            <a:chOff x="2303060" y="2165029"/>
            <a:chExt cx="1371600" cy="453104"/>
          </a:xfrm>
        </p:grpSpPr>
        <p:sp>
          <p:nvSpPr>
            <p:cNvPr id="87" name="Round Same Side Corner Rectangle 86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696141" y="5308845"/>
            <a:ext cx="1371600" cy="453104"/>
            <a:chOff x="2303060" y="3026227"/>
            <a:chExt cx="1371600" cy="453104"/>
          </a:xfrm>
        </p:grpSpPr>
        <p:sp>
          <p:nvSpPr>
            <p:cNvPr id="90" name="Round Same Side Corner Rectangle 89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696141" y="6123613"/>
            <a:ext cx="1371600" cy="453104"/>
            <a:chOff x="2303060" y="3840995"/>
            <a:chExt cx="1371600" cy="453104"/>
          </a:xfrm>
        </p:grpSpPr>
        <p:sp>
          <p:nvSpPr>
            <p:cNvPr id="93" name="Round Same Side Corner Rectangle 92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364549" y="3628783"/>
            <a:ext cx="1554480" cy="457200"/>
            <a:chOff x="4600118" y="1357085"/>
            <a:chExt cx="1554480" cy="457200"/>
          </a:xfrm>
        </p:grpSpPr>
        <p:sp>
          <p:nvSpPr>
            <p:cNvPr id="96" name="Pentagon 95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364549" y="4463354"/>
            <a:ext cx="1554480" cy="457200"/>
            <a:chOff x="4600118" y="2191656"/>
            <a:chExt cx="1554480" cy="457200"/>
          </a:xfrm>
        </p:grpSpPr>
        <p:sp>
          <p:nvSpPr>
            <p:cNvPr id="99" name="Pentagon 98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364549" y="5297925"/>
            <a:ext cx="1554480" cy="457200"/>
            <a:chOff x="4600118" y="3026227"/>
            <a:chExt cx="1554480" cy="457200"/>
          </a:xfrm>
        </p:grpSpPr>
        <p:sp>
          <p:nvSpPr>
            <p:cNvPr id="102" name="Pentagon 101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364549" y="6132496"/>
            <a:ext cx="1554480" cy="457200"/>
            <a:chOff x="4600118" y="3860798"/>
            <a:chExt cx="1554480" cy="457200"/>
          </a:xfrm>
        </p:grpSpPr>
        <p:sp>
          <p:nvSpPr>
            <p:cNvPr id="105" name="Pentagon 104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55967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162328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42226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rgbClr val="757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Data 32"/>
          <p:cNvSpPr/>
          <p:nvPr/>
        </p:nvSpPr>
        <p:spPr>
          <a:xfrm rot="10800000">
            <a:off x="6667305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80" y="1577320"/>
            <a:ext cx="1371719" cy="4572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296880" y="1557397"/>
            <a:ext cx="1371720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Glossary</a:t>
            </a:r>
          </a:p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 rot="10800000">
            <a:off x="967140" y="-5500"/>
            <a:ext cx="1371719" cy="449279"/>
            <a:chOff x="7547308" y="6054245"/>
            <a:chExt cx="1371719" cy="449279"/>
          </a:xfrm>
        </p:grpSpPr>
        <p:sp>
          <p:nvSpPr>
            <p:cNvPr id="37" name="Round Same Side Corner Rectangle 36"/>
            <p:cNvSpPr/>
            <p:nvPr/>
          </p:nvSpPr>
          <p:spPr>
            <a:xfrm>
              <a:off x="7547308" y="6054245"/>
              <a:ext cx="1371719" cy="357809"/>
            </a:xfrm>
            <a:prstGeom prst="round2SameRect">
              <a:avLst/>
            </a:prstGeom>
            <a:solidFill>
              <a:srgbClr val="717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47308" y="6412064"/>
              <a:ext cx="1371719" cy="91460"/>
            </a:xfrm>
            <a:prstGeom prst="rect">
              <a:avLst/>
            </a:prstGeom>
            <a:solidFill>
              <a:srgbClr val="5255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76566" y="83887"/>
            <a:ext cx="132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Glossary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606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450998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2648536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8051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3993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tags" Target="../tags/tag21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6"/>
    </p:custDataLst>
    <p:extLst>
      <p:ext uri="{BB962C8B-B14F-4D97-AF65-F5344CB8AC3E}">
        <p14:creationId xmlns:p14="http://schemas.microsoft.com/office/powerpoint/2010/main" val="299396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95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8"/>
    </p:custDataLst>
    <p:extLst>
      <p:ext uri="{BB962C8B-B14F-4D97-AF65-F5344CB8AC3E}">
        <p14:creationId xmlns:p14="http://schemas.microsoft.com/office/powerpoint/2010/main" val="250538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5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6.xml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7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9.xml"/><Relationship Id="rId6" Type="http://schemas.openxmlformats.org/officeDocument/2006/relationships/image" Target="../media/image20.png"/><Relationship Id="rId5" Type="http://schemas.openxmlformats.org/officeDocument/2006/relationships/image" Target="../media/image59.png"/><Relationship Id="rId4" Type="http://schemas.openxmlformats.org/officeDocument/2006/relationships/hyperlink" Target="http://protege.stanford.edu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4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6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3.jpe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7.xml"/><Relationship Id="rId6" Type="http://schemas.openxmlformats.org/officeDocument/2006/relationships/image" Target="../media/image72.wmf"/><Relationship Id="rId5" Type="http://schemas.openxmlformats.org/officeDocument/2006/relationships/image" Target="../media/image71.png"/><Relationship Id="rId4" Type="http://schemas.openxmlformats.org/officeDocument/2006/relationships/image" Target="../media/image70.jpeg"/><Relationship Id="rId9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20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0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1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2.xm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3.xml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4.xml"/><Relationship Id="rId5" Type="http://schemas.openxmlformats.org/officeDocument/2006/relationships/image" Target="../media/image20.png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5.xml"/><Relationship Id="rId5" Type="http://schemas.openxmlformats.org/officeDocument/2006/relationships/image" Target="../media/image20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608" y="2023389"/>
            <a:ext cx="8692444" cy="1462707"/>
          </a:xfrm>
        </p:spPr>
        <p:txBody>
          <a:bodyPr>
            <a:normAutofit/>
          </a:bodyPr>
          <a:lstStyle/>
          <a:p>
            <a:r>
              <a:rPr lang="en-US" dirty="0" smtClean="0"/>
              <a:t>Ontology Community</a:t>
            </a: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671539"/>
            <a:ext cx="8686800" cy="1752600"/>
          </a:xfrm>
        </p:spPr>
        <p:txBody>
          <a:bodyPr>
            <a:no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dirty="0" smtClean="0"/>
              <a:t>BDK14-3 </a:t>
            </a:r>
            <a:r>
              <a:rPr lang="en-US" dirty="0" smtClean="0"/>
              <a:t>| Ontologies 101</a:t>
            </a:r>
          </a:p>
          <a:p>
            <a:pPr eaLnBrk="1" hangingPunct="1">
              <a:defRPr/>
            </a:pPr>
            <a:r>
              <a:rPr lang="en-US" dirty="0" smtClean="0"/>
              <a:t>Melissa Haendel and Nicole Vasilevsky</a:t>
            </a:r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795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rcRect r="45790" b="14025"/>
          <a:stretch>
            <a:fillRect/>
          </a:stretch>
        </p:blipFill>
        <p:spPr>
          <a:xfrm>
            <a:off x="1688943" y="908532"/>
            <a:ext cx="5969000" cy="59166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4392" y="155318"/>
            <a:ext cx="8533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 smtClean="0">
                <a:latin typeface="Cambria"/>
                <a:cs typeface="Cambria"/>
              </a:rPr>
              <a:t>QuickGO</a:t>
            </a:r>
            <a:r>
              <a:rPr lang="en-US" sz="3600" dirty="0" smtClean="0">
                <a:latin typeface="Cambria"/>
                <a:cs typeface="Cambria"/>
              </a:rPr>
              <a:t> at the EBI: Gene Ontology Viewer</a:t>
            </a:r>
            <a:endParaRPr lang="en-US" sz="3600" dirty="0"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545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AmiGO</a:t>
            </a:r>
            <a:r>
              <a:rPr lang="en-US" sz="3600" dirty="0" smtClean="0"/>
              <a:t>: Gene Ontology Viewer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-10277" b="52268"/>
          <a:stretch/>
        </p:blipFill>
        <p:spPr>
          <a:xfrm>
            <a:off x="0" y="1671447"/>
            <a:ext cx="9144000" cy="3022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1137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Ontology </a:t>
            </a:r>
            <a:r>
              <a:rPr lang="en-US" dirty="0"/>
              <a:t>E</a:t>
            </a:r>
            <a:r>
              <a:rPr lang="en-US" dirty="0" smtClean="0"/>
              <a:t>diting Software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346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3521" y="446812"/>
            <a:ext cx="80870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ambria"/>
                <a:cs typeface="Cambria"/>
              </a:rPr>
              <a:t>O</a:t>
            </a:r>
            <a:r>
              <a:rPr lang="en-US" sz="4400" dirty="0" smtClean="0">
                <a:latin typeface="Cambria"/>
                <a:cs typeface="Cambria"/>
              </a:rPr>
              <a:t>ntology </a:t>
            </a:r>
            <a:r>
              <a:rPr lang="en-US" sz="4400" dirty="0">
                <a:latin typeface="Cambria"/>
                <a:cs typeface="Cambria"/>
              </a:rPr>
              <a:t>E</a:t>
            </a:r>
            <a:r>
              <a:rPr lang="en-US" sz="4400" dirty="0" smtClean="0">
                <a:latin typeface="Cambria"/>
                <a:cs typeface="Cambria"/>
              </a:rPr>
              <a:t>diting Software</a:t>
            </a:r>
            <a:endParaRPr lang="en-US" sz="4400" dirty="0">
              <a:latin typeface="Cambria"/>
              <a:cs typeface="Cambri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94061" y="2060594"/>
            <a:ext cx="62597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Protégé - OWL ontology editor and viewer</a:t>
            </a:r>
          </a:p>
          <a:p>
            <a:r>
              <a:rPr lang="en-US" sz="2400" dirty="0" smtClean="0"/>
              <a:t>	Web-based version also available (</a:t>
            </a:r>
            <a:r>
              <a:rPr lang="en-US" sz="2400" dirty="0" err="1" smtClean="0"/>
              <a:t>WebProtege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r>
              <a:rPr lang="en-US" sz="2400" dirty="0"/>
              <a:t>Vitro - an Integrated Ontology Editor and Semantic Web </a:t>
            </a:r>
            <a:r>
              <a:rPr lang="en-US" sz="2400" dirty="0" smtClean="0"/>
              <a:t>Application</a:t>
            </a:r>
          </a:p>
          <a:p>
            <a:endParaRPr lang="en-US" sz="2400" dirty="0"/>
          </a:p>
          <a:p>
            <a:r>
              <a:rPr lang="en-US" sz="2400" dirty="0" err="1" smtClean="0"/>
              <a:t>OWLGrEd</a:t>
            </a:r>
            <a:r>
              <a:rPr lang="en-US" sz="2400" dirty="0"/>
              <a:t> - a graphical ontology editor for OWL</a:t>
            </a:r>
          </a:p>
        </p:txBody>
      </p:sp>
      <p:sp>
        <p:nvSpPr>
          <p:cNvPr id="12" name="Rectangle 11">
            <a:hlinkClick r:id="rId4"/>
          </p:cNvPr>
          <p:cNvSpPr/>
          <p:nvPr/>
        </p:nvSpPr>
        <p:spPr>
          <a:xfrm>
            <a:off x="2166115" y="2067354"/>
            <a:ext cx="1846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5" y="2067354"/>
            <a:ext cx="2032000" cy="723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822" y="2529019"/>
            <a:ext cx="297876" cy="2978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55" y="2962864"/>
            <a:ext cx="1859895" cy="1859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822759"/>
            <a:ext cx="2476500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84" y="4822759"/>
            <a:ext cx="297876" cy="2978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42" y="3794840"/>
            <a:ext cx="297876" cy="29787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829" y="4261582"/>
            <a:ext cx="3910013" cy="23239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5556"/>
            <a:ext cx="9144000" cy="911243"/>
          </a:xfrm>
        </p:spPr>
        <p:txBody>
          <a:bodyPr>
            <a:noAutofit/>
          </a:bodyPr>
          <a:lstStyle/>
          <a:p>
            <a:r>
              <a:rPr lang="en-US" sz="4000" dirty="0"/>
              <a:t>M</a:t>
            </a:r>
            <a:r>
              <a:rPr lang="en-US" sz="4000" dirty="0" smtClean="0"/>
              <a:t>echanisms of extracting knowledge from domain experts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403542" y="4005894"/>
            <a:ext cx="2238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1862 Christian </a:t>
            </a:r>
            <a:r>
              <a:rPr lang="en-US" sz="1600" dirty="0" err="1" smtClean="0"/>
              <a:t>Schussele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rcRect t="19957" r="33021" b="42783"/>
          <a:stretch>
            <a:fillRect/>
          </a:stretch>
        </p:blipFill>
        <p:spPr>
          <a:xfrm>
            <a:off x="5026967" y="1761320"/>
            <a:ext cx="3823488" cy="132939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Arrow Connector 16"/>
          <p:cNvCxnSpPr/>
          <p:nvPr/>
        </p:nvCxnSpPr>
        <p:spPr>
          <a:xfrm>
            <a:off x="3725305" y="2480027"/>
            <a:ext cx="1061148" cy="1588"/>
          </a:xfrm>
          <a:prstGeom prst="straightConnector1">
            <a:avLst/>
          </a:prstGeom>
          <a:ln w="44450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725305" y="3984327"/>
            <a:ext cx="1921926" cy="627481"/>
          </a:xfrm>
          <a:prstGeom prst="straightConnector1">
            <a:avLst/>
          </a:prstGeom>
          <a:ln w="44450" cap="flat" cmpd="sng" algn="ctr">
            <a:solidFill>
              <a:srgbClr val="18496B"/>
            </a:solidFill>
            <a:prstDash val="solid"/>
            <a:round/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9786" y="4622691"/>
            <a:ext cx="264516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</a:rPr>
              <a:t>Familiar tooling: 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solidFill>
                  <a:srgbClr val="1F497D"/>
                </a:solidFill>
              </a:rPr>
              <a:t>Google docs</a:t>
            </a:r>
            <a:endParaRPr lang="en-US" sz="2400" dirty="0">
              <a:solidFill>
                <a:srgbClr val="1F497D"/>
              </a:solidFill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400" dirty="0" err="1" smtClean="0">
                <a:solidFill>
                  <a:srgbClr val="1F497D"/>
                </a:solidFill>
              </a:rPr>
              <a:t>Phenote</a:t>
            </a:r>
            <a:endParaRPr lang="en-US" sz="2400" dirty="0">
              <a:solidFill>
                <a:srgbClr val="1F497D"/>
              </a:solidFill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>
                <a:solidFill>
                  <a:srgbClr val="1F497D"/>
                </a:solidFill>
              </a:rPr>
              <a:t>Excel</a:t>
            </a:r>
          </a:p>
          <a:p>
            <a:endParaRPr lang="en-US" sz="900" b="1" dirty="0" smtClean="0">
              <a:solidFill>
                <a:srgbClr val="1F497D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4540" y="2457465"/>
            <a:ext cx="2962301" cy="126649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Arrow Connector 21"/>
          <p:cNvCxnSpPr/>
          <p:nvPr/>
        </p:nvCxnSpPr>
        <p:spPr>
          <a:xfrm rot="5400000" flipH="1" flipV="1">
            <a:off x="5845023" y="4147906"/>
            <a:ext cx="849489" cy="1588"/>
          </a:xfrm>
          <a:prstGeom prst="straightConnector1">
            <a:avLst/>
          </a:prstGeom>
          <a:ln w="44450" cap="flat" cmpd="sng" algn="ctr">
            <a:solidFill>
              <a:srgbClr val="18496B"/>
            </a:solidFill>
            <a:prstDash val="solid"/>
            <a:round/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648821" y="3145936"/>
            <a:ext cx="261660" cy="1476755"/>
          </a:xfrm>
          <a:prstGeom prst="straightConnector1">
            <a:avLst/>
          </a:prstGeom>
          <a:ln w="44450" cap="flat" cmpd="sng" algn="ctr">
            <a:solidFill>
              <a:srgbClr val="18496B"/>
            </a:solidFill>
            <a:prstDash val="solid"/>
            <a:round/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rcRect l="12094" t="16647" r="4290" b="49874"/>
          <a:stretch>
            <a:fillRect/>
          </a:stretch>
        </p:blipFill>
        <p:spPr>
          <a:xfrm>
            <a:off x="7811874" y="2481615"/>
            <a:ext cx="1214967" cy="2130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rcRect t="19957" r="92135" b="75987"/>
          <a:stretch>
            <a:fillRect/>
          </a:stretch>
        </p:blipFill>
        <p:spPr>
          <a:xfrm>
            <a:off x="5022352" y="1761320"/>
            <a:ext cx="1054888" cy="340024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65" y="1429908"/>
            <a:ext cx="3672183" cy="26462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947" y="4622690"/>
            <a:ext cx="26808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F497D"/>
                </a:solidFill>
              </a:rPr>
              <a:t>Visualization: </a:t>
            </a:r>
            <a:endParaRPr lang="en-US" sz="2400" b="1" dirty="0" smtClean="0">
              <a:solidFill>
                <a:srgbClr val="1F497D"/>
              </a:solidFill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400" dirty="0" err="1" smtClean="0">
                <a:solidFill>
                  <a:srgbClr val="1F497D"/>
                </a:solidFill>
              </a:rPr>
              <a:t>Cmap</a:t>
            </a:r>
            <a:endParaRPr lang="en-US" sz="2400" dirty="0">
              <a:solidFill>
                <a:srgbClr val="1F497D"/>
              </a:solidFill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400" dirty="0" err="1" smtClean="0">
                <a:solidFill>
                  <a:srgbClr val="1F497D"/>
                </a:solidFill>
              </a:rPr>
              <a:t>Vue</a:t>
            </a:r>
            <a:endParaRPr lang="en-US" sz="2400" dirty="0">
              <a:solidFill>
                <a:srgbClr val="1F497D"/>
              </a:solidFill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400" dirty="0" err="1" smtClean="0">
                <a:solidFill>
                  <a:srgbClr val="1F497D"/>
                </a:solidFill>
              </a:rPr>
              <a:t>GraphViz</a:t>
            </a:r>
            <a:endParaRPr lang="en-US" sz="2400" dirty="0">
              <a:solidFill>
                <a:srgbClr val="1F497D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252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Ontology Trackers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92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What is a tracker?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579608" y="1417638"/>
            <a:ext cx="798297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A tracker is a place to put a formal ontology request. </a:t>
            </a:r>
          </a:p>
          <a:p>
            <a:pPr marL="342900" indent="-342900">
              <a:buFont typeface="Wingdings" charset="2"/>
              <a:buChar char="§"/>
            </a:pPr>
            <a:endParaRPr lang="en-US" sz="2400" dirty="0" smtClean="0"/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Trackers have long been used in the software community for keeping track of bugs, feature requests, etc.</a:t>
            </a:r>
          </a:p>
          <a:p>
            <a:pPr marL="342900" indent="-342900">
              <a:buFont typeface="Wingdings" charset="2"/>
              <a:buChar char="§"/>
            </a:pPr>
            <a:endParaRPr lang="en-US" sz="2400" dirty="0" smtClean="0"/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In the ontology community, they are quite valuable because they provide a documented, structured requests for changes or additions. </a:t>
            </a:r>
          </a:p>
          <a:p>
            <a:pPr marL="342900" indent="-342900">
              <a:buFont typeface="Wingdings" charset="2"/>
              <a:buChar char="§"/>
            </a:pPr>
            <a:endParaRPr lang="en-US" sz="2400" dirty="0"/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Tracker IDs can be referenced in ontology metadata- such as in an editor note or definition annotation.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896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: A Common ontology tracker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5225" r="5225"/>
          <a:stretch>
            <a:fillRect/>
          </a:stretch>
        </p:blipFill>
        <p:spPr/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460530">
            <a:off x="6495657" y="118656"/>
            <a:ext cx="2564459" cy="25989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666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How do you write a tracker request?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89817" y="1170030"/>
            <a:ext cx="805818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Provide as much information as possible, in order to facilitate the change you are requesting and future reference</a:t>
            </a:r>
          </a:p>
          <a:p>
            <a:endParaRPr lang="en-US" sz="2400" dirty="0" smtClean="0"/>
          </a:p>
          <a:p>
            <a:r>
              <a:rPr lang="en-US" sz="2400" dirty="0" smtClean="0"/>
              <a:t>For new terms, or term rearrangements, provide the intended hierarchy – both </a:t>
            </a:r>
            <a:r>
              <a:rPr lang="en-US" sz="2400" dirty="0" err="1"/>
              <a:t>S</a:t>
            </a:r>
            <a:r>
              <a:rPr lang="en-US" sz="2400" dirty="0" err="1" smtClean="0"/>
              <a:t>ubClass</a:t>
            </a:r>
            <a:r>
              <a:rPr lang="en-US" sz="2400" dirty="0" smtClean="0"/>
              <a:t> as well as any other relations required (such as </a:t>
            </a:r>
            <a:r>
              <a:rPr lang="en-US" sz="2400" dirty="0" err="1" smtClean="0"/>
              <a:t>partonomy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r>
              <a:rPr lang="en-US" sz="2400" dirty="0" smtClean="0"/>
              <a:t>Provide text definitions, that make sense in the Genus Differentia context, for all new or edited terms</a:t>
            </a:r>
          </a:p>
          <a:p>
            <a:endParaRPr lang="en-US" sz="2400" dirty="0"/>
          </a:p>
          <a:p>
            <a:r>
              <a:rPr lang="en-US" sz="2400" dirty="0" smtClean="0"/>
              <a:t>Provide attribution for the definitions</a:t>
            </a:r>
          </a:p>
          <a:p>
            <a:endParaRPr lang="en-US" sz="2400" dirty="0"/>
          </a:p>
        </p:txBody>
      </p:sp>
      <p:sp>
        <p:nvSpPr>
          <p:cNvPr id="4" name="Oval 3"/>
          <p:cNvSpPr/>
          <p:nvPr/>
        </p:nvSpPr>
        <p:spPr>
          <a:xfrm>
            <a:off x="159318" y="1250225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9318" y="2616803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159318" y="4127412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146581" y="512681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613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Tracker requests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89817" y="1170030"/>
            <a:ext cx="80581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Some commentary may occur on the tracker item, but can sometimes lead to long listserv discussions before returning to a decision on the tracker</a:t>
            </a:r>
          </a:p>
          <a:p>
            <a:endParaRPr lang="en-US" sz="2400" dirty="0"/>
          </a:p>
          <a:p>
            <a:r>
              <a:rPr lang="en-US" sz="2400" dirty="0" smtClean="0"/>
              <a:t>Complex issues requiring decision are best first discussed on the </a:t>
            </a:r>
            <a:r>
              <a:rPr lang="en-US" sz="2400" dirty="0" err="1" smtClean="0"/>
              <a:t>listservs</a:t>
            </a:r>
            <a:r>
              <a:rPr lang="en-US" sz="2400" dirty="0" smtClean="0"/>
              <a:t> or in design documents, but its always better to say something somewhere!</a:t>
            </a:r>
          </a:p>
          <a:p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" y="1066799"/>
            <a:ext cx="752070" cy="7520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" y="2599031"/>
            <a:ext cx="752070" cy="7520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861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1467" y="1524000"/>
            <a:ext cx="7704666" cy="4842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Identify websites to view or lookup ontologies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Identify ontology editing software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Write a good term request for a new ontology term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Understand how ontologies are reused 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457200" y="1532465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457200" y="2750671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457200" y="3954934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228600"/>
            <a:ext cx="374743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 smtClean="0">
                <a:latin typeface="+mj-lt"/>
              </a:rPr>
              <a:t>Learning Objectives</a:t>
            </a:r>
            <a:endParaRPr lang="en-US" sz="3300" dirty="0">
              <a:latin typeface="+mj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44429" y="5518526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83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4" y="29854"/>
            <a:ext cx="9082796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Example tracker request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9203" t="13097" r="10312"/>
          <a:stretch/>
        </p:blipFill>
        <p:spPr>
          <a:xfrm>
            <a:off x="61204" y="1282700"/>
            <a:ext cx="9082796" cy="55777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213100" y="1206500"/>
            <a:ext cx="596900" cy="18254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96900" y="1955800"/>
            <a:ext cx="457200" cy="25400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96900" y="2921000"/>
            <a:ext cx="457200" cy="25400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96900" y="4902200"/>
            <a:ext cx="457200" cy="25400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8893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32" y="170212"/>
            <a:ext cx="8958467" cy="645144"/>
          </a:xfrm>
        </p:spPr>
        <p:txBody>
          <a:bodyPr>
            <a:normAutofit/>
          </a:bodyPr>
          <a:lstStyle/>
          <a:p>
            <a:r>
              <a:rPr lang="en-US" dirty="0" smtClean="0"/>
              <a:t>Lists, trackers, ontologies, annotation, oh my! </a:t>
            </a:r>
            <a:endParaRPr lang="en-US" dirty="0"/>
          </a:p>
        </p:txBody>
      </p:sp>
      <p:pic>
        <p:nvPicPr>
          <p:cNvPr id="5" name="Picture 86" descr="tracker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0432" y="1213450"/>
            <a:ext cx="2840772" cy="1827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ular Callout 5"/>
          <p:cNvSpPr/>
          <p:nvPr/>
        </p:nvSpPr>
        <p:spPr>
          <a:xfrm>
            <a:off x="6129042" y="1828960"/>
            <a:ext cx="2971800" cy="457200"/>
          </a:xfrm>
          <a:prstGeom prst="wedgeRectCallout">
            <a:avLst>
              <a:gd name="adj1" fmla="val -50524"/>
              <a:gd name="adj2" fmla="val 1002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Term</a:t>
            </a:r>
            <a:r>
              <a:rPr lang="en-US" dirty="0" smtClean="0"/>
              <a:t> requested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021" y="1575583"/>
            <a:ext cx="2227958" cy="1622200"/>
          </a:xfrm>
          <a:prstGeom prst="rect">
            <a:avLst/>
          </a:prstGeom>
        </p:spPr>
      </p:pic>
      <p:pic>
        <p:nvPicPr>
          <p:cNvPr id="9" name="Picture 19" descr="MCj04121760000[1]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" y="1828960"/>
            <a:ext cx="939800" cy="1143000"/>
          </a:xfrm>
          <a:prstGeom prst="rect">
            <a:avLst/>
          </a:prstGeom>
          <a:noFill/>
        </p:spPr>
      </p:pic>
      <p:pic>
        <p:nvPicPr>
          <p:cNvPr id="12" name="Picture 4" descr="teleost-discuss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79151" y="4428419"/>
            <a:ext cx="2595964" cy="1662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ular Callout 12"/>
          <p:cNvSpPr/>
          <p:nvPr/>
        </p:nvSpPr>
        <p:spPr>
          <a:xfrm>
            <a:off x="6233843" y="6061392"/>
            <a:ext cx="2832100" cy="657014"/>
          </a:xfrm>
          <a:prstGeom prst="wedgeRectCallout">
            <a:avLst>
              <a:gd name="adj1" fmla="val -56187"/>
              <a:gd name="adj2" fmla="val -107184"/>
            </a:avLst>
          </a:prstGeom>
          <a:solidFill>
            <a:srgbClr val="CC33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Term</a:t>
            </a:r>
            <a:r>
              <a:rPr lang="en-US" dirty="0" smtClean="0"/>
              <a:t> discussed by community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4266215" y="2819752"/>
            <a:ext cx="963369" cy="1278191"/>
          </a:xfrm>
          <a:prstGeom prst="curvedLeftArrow">
            <a:avLst>
              <a:gd name="adj1" fmla="val 24444"/>
              <a:gd name="adj2" fmla="val 48889"/>
              <a:gd name="adj3" fmla="val 33333"/>
            </a:avLst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 rot="10982825">
            <a:off x="3123914" y="2702099"/>
            <a:ext cx="963369" cy="1278191"/>
          </a:xfrm>
          <a:prstGeom prst="curvedLeftArrow">
            <a:avLst>
              <a:gd name="adj1" fmla="val 24444"/>
              <a:gd name="adj2" fmla="val 48889"/>
              <a:gd name="adj3" fmla="val 33333"/>
            </a:avLst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6" descr="phenex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12427" y="4513501"/>
            <a:ext cx="2554972" cy="171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ular Callout 16"/>
          <p:cNvSpPr/>
          <p:nvPr/>
        </p:nvSpPr>
        <p:spPr>
          <a:xfrm>
            <a:off x="185533" y="6073337"/>
            <a:ext cx="2971800" cy="692868"/>
          </a:xfrm>
          <a:prstGeom prst="wedgeRectCallout">
            <a:avLst>
              <a:gd name="adj1" fmla="val -34563"/>
              <a:gd name="adj2" fmla="val -154033"/>
            </a:avLst>
          </a:prstGeom>
          <a:solidFill>
            <a:srgbClr val="CC33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Term needed for annotation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" name="Rectangular Callout 19"/>
          <p:cNvSpPr/>
          <p:nvPr/>
        </p:nvSpPr>
        <p:spPr>
          <a:xfrm>
            <a:off x="232221" y="974852"/>
            <a:ext cx="2971800" cy="457200"/>
          </a:xfrm>
          <a:prstGeom prst="wedgeRectCallout">
            <a:avLst>
              <a:gd name="adj1" fmla="val -40742"/>
              <a:gd name="adj2" fmla="val 14044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Ontology Edited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57333" y="1650469"/>
            <a:ext cx="2289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Tracker IDs can be in ontology metadata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72200" y="3160772"/>
            <a:ext cx="2568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Trackers are often auto-emailed to integrated </a:t>
            </a:r>
            <a:r>
              <a:rPr lang="en-US" dirty="0" err="1" smtClean="0"/>
              <a:t>listservs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32221" y="3181163"/>
            <a:ext cx="297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Term brokers are being developed to create temp classes during ontology editing or annotation</a:t>
            </a:r>
            <a:endParaRPr lang="en-US" sz="16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0777" y="4990910"/>
            <a:ext cx="1582438" cy="1134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ular Callout 25"/>
          <p:cNvSpPr/>
          <p:nvPr/>
        </p:nvSpPr>
        <p:spPr>
          <a:xfrm>
            <a:off x="3399979" y="6122662"/>
            <a:ext cx="2567241" cy="643543"/>
          </a:xfrm>
          <a:prstGeom prst="wedgeRectCallout">
            <a:avLst>
              <a:gd name="adj1" fmla="val 1477"/>
              <a:gd name="adj2" fmla="val -102788"/>
            </a:avLst>
          </a:prstGeom>
          <a:solidFill>
            <a:srgbClr val="CC33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Design and requirements analysis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18874" y="4019543"/>
            <a:ext cx="2302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Design documents comment on existing ontologies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332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Ontology Reuse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821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Modularized Ontologies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13106" y="1545825"/>
            <a:ext cx="3599867" cy="3363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4" y="1545825"/>
            <a:ext cx="696402" cy="6964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3157" y="1680733"/>
            <a:ext cx="34320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Many ontologies are built from several modules and reuse parts of other ontologies </a:t>
            </a:r>
          </a:p>
          <a:p>
            <a:endParaRPr lang="en-US" sz="2000" dirty="0" smtClean="0"/>
          </a:p>
          <a:p>
            <a:r>
              <a:rPr lang="en-US" sz="2000" dirty="0" smtClean="0"/>
              <a:t>MIREOT – </a:t>
            </a:r>
            <a:r>
              <a:rPr lang="en-US" sz="2000" u="sng" dirty="0" smtClean="0"/>
              <a:t>M</a:t>
            </a:r>
            <a:r>
              <a:rPr lang="en-US" sz="2000" dirty="0" smtClean="0"/>
              <a:t>inimal </a:t>
            </a:r>
            <a:r>
              <a:rPr lang="en-US" sz="2000" u="sng" dirty="0"/>
              <a:t>I</a:t>
            </a:r>
            <a:r>
              <a:rPr lang="en-US" sz="2000" dirty="0" smtClean="0"/>
              <a:t>nformation </a:t>
            </a:r>
            <a:r>
              <a:rPr lang="en-US" sz="2000" u="sng" dirty="0"/>
              <a:t>R</a:t>
            </a:r>
            <a:r>
              <a:rPr lang="en-US" sz="2000" dirty="0" smtClean="0"/>
              <a:t>equired to </a:t>
            </a:r>
            <a:r>
              <a:rPr lang="en-US" sz="2000" u="sng" dirty="0" smtClean="0"/>
              <a:t>R</a:t>
            </a:r>
            <a:r>
              <a:rPr lang="en-US" sz="2000" dirty="0" smtClean="0"/>
              <a:t>eference an </a:t>
            </a:r>
            <a:r>
              <a:rPr lang="en-US" sz="2000" u="sng" dirty="0" smtClean="0"/>
              <a:t>E</a:t>
            </a:r>
            <a:r>
              <a:rPr lang="en-US" sz="2000" dirty="0" smtClean="0"/>
              <a:t>xternal </a:t>
            </a:r>
            <a:r>
              <a:rPr lang="en-US" sz="2000" u="sng" dirty="0" smtClean="0"/>
              <a:t>O</a:t>
            </a:r>
            <a:r>
              <a:rPr lang="en-US" sz="2000" dirty="0" smtClean="0"/>
              <a:t>ntology </a:t>
            </a:r>
            <a:r>
              <a:rPr lang="en-US" sz="2000" u="sng" dirty="0" smtClean="0"/>
              <a:t>T</a:t>
            </a:r>
            <a:r>
              <a:rPr lang="en-US" sz="2000" dirty="0" smtClean="0"/>
              <a:t>erm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74" y="3062380"/>
            <a:ext cx="696402" cy="6964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1754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5219092" y="1231900"/>
            <a:ext cx="2863850" cy="4981740"/>
          </a:xfrm>
          <a:prstGeom prst="ellipse">
            <a:avLst/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/>
          <p:cNvSpPr/>
          <p:nvPr/>
        </p:nvSpPr>
        <p:spPr>
          <a:xfrm>
            <a:off x="7072678" y="1361740"/>
            <a:ext cx="1065213" cy="647700"/>
          </a:xfrm>
          <a:prstGeom prst="parallelogram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GO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Trapezoid 27"/>
          <p:cNvSpPr/>
          <p:nvPr/>
        </p:nvSpPr>
        <p:spPr>
          <a:xfrm>
            <a:off x="6131905" y="6007100"/>
            <a:ext cx="1040306" cy="682034"/>
          </a:xfrm>
          <a:prstGeom prst="trapezoid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644696" y="2679700"/>
            <a:ext cx="85090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CARO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7381858" y="3871940"/>
            <a:ext cx="1295400" cy="446579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7757910" y="3918548"/>
            <a:ext cx="6413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TAO</a:t>
            </a: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4468134" y="3746500"/>
            <a:ext cx="1284357" cy="51935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4817722" y="3823191"/>
            <a:ext cx="6842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AAO</a:t>
            </a:r>
          </a:p>
        </p:txBody>
      </p:sp>
      <p:sp>
        <p:nvSpPr>
          <p:cNvPr id="13" name="Isosceles Triangle 12"/>
          <p:cNvSpPr>
            <a:spLocks noChangeArrowheads="1"/>
          </p:cNvSpPr>
          <p:nvPr/>
        </p:nvSpPr>
        <p:spPr bwMode="auto">
          <a:xfrm>
            <a:off x="7334650" y="4591300"/>
            <a:ext cx="1143000" cy="1066800"/>
          </a:xfrm>
          <a:prstGeom prst="triangle">
            <a:avLst>
              <a:gd name="adj" fmla="val 50000"/>
            </a:avLst>
          </a:prstGeom>
          <a:solidFill>
            <a:srgbClr val="FF6600">
              <a:alpha val="1803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781950" y="4591300"/>
            <a:ext cx="1143000" cy="1066800"/>
            <a:chOff x="4640848" y="4356100"/>
            <a:chExt cx="1143000" cy="1066800"/>
          </a:xfrm>
        </p:grpSpPr>
        <p:sp>
          <p:nvSpPr>
            <p:cNvPr id="12" name="Isosceles Triangle 11"/>
            <p:cNvSpPr>
              <a:spLocks noChangeArrowheads="1"/>
            </p:cNvSpPr>
            <p:nvPr/>
          </p:nvSpPr>
          <p:spPr bwMode="auto">
            <a:xfrm>
              <a:off x="4640848" y="4356100"/>
              <a:ext cx="1143000" cy="1066800"/>
            </a:xfrm>
            <a:prstGeom prst="triangle">
              <a:avLst>
                <a:gd name="adj" fmla="val 50000"/>
              </a:avLst>
            </a:prstGeom>
            <a:solidFill>
              <a:srgbClr val="FF6600">
                <a:alpha val="1803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4869544" y="4933156"/>
              <a:ext cx="6715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XAO</a:t>
              </a:r>
            </a:p>
          </p:txBody>
        </p:sp>
      </p:grp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585672" y="5151679"/>
            <a:ext cx="6080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81717"/>
                </a:solidFill>
              </a:rPr>
              <a:t>ZFA</a:t>
            </a:r>
          </a:p>
        </p:txBody>
      </p:sp>
      <p:sp>
        <p:nvSpPr>
          <p:cNvPr id="16" name="Regular Pentagon 16"/>
          <p:cNvSpPr>
            <a:spLocks noChangeArrowheads="1"/>
          </p:cNvSpPr>
          <p:nvPr/>
        </p:nvSpPr>
        <p:spPr bwMode="auto">
          <a:xfrm>
            <a:off x="7428892" y="2451100"/>
            <a:ext cx="1066800" cy="914400"/>
          </a:xfrm>
          <a:prstGeom prst="pentagon">
            <a:avLst/>
          </a:prstGeom>
          <a:solidFill>
            <a:srgbClr val="660066">
              <a:alpha val="3098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7"/>
          <p:cNvSpPr txBox="1">
            <a:spLocks noChangeArrowheads="1"/>
          </p:cNvSpPr>
          <p:nvPr/>
        </p:nvSpPr>
        <p:spPr bwMode="auto">
          <a:xfrm>
            <a:off x="7731502" y="2755900"/>
            <a:ext cx="530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MA</a:t>
            </a:r>
          </a:p>
        </p:txBody>
      </p:sp>
      <p:sp>
        <p:nvSpPr>
          <p:cNvPr id="25" name="Diamond 24"/>
          <p:cNvSpPr/>
          <p:nvPr/>
        </p:nvSpPr>
        <p:spPr>
          <a:xfrm>
            <a:off x="4869544" y="1567990"/>
            <a:ext cx="1149648" cy="794209"/>
          </a:xfrm>
          <a:prstGeom prst="diamond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53946" y="3377168"/>
            <a:ext cx="99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UBERON</a:t>
            </a:r>
            <a:endParaRPr lang="en-US" dirty="0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338665" y="127000"/>
            <a:ext cx="8555567" cy="782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+mj-lt"/>
                <a:ea typeface="+mj-ea"/>
                <a:cs typeface="+mj-cs"/>
              </a:rPr>
              <a:t>Your work affects others</a:t>
            </a:r>
            <a:endParaRPr kumimoji="0" lang="en-US" sz="3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961" y="1079500"/>
            <a:ext cx="42761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Example: Anatomy ontologies have very overlapping content</a:t>
            </a:r>
          </a:p>
          <a:p>
            <a:endParaRPr lang="en-US" sz="2400" dirty="0"/>
          </a:p>
          <a:p>
            <a:r>
              <a:rPr lang="en-US" sz="2400" dirty="0" smtClean="0"/>
              <a:t>We can reuse common design patterns gaining us: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Interoperability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Ease of implementation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Quality reasoning power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Decreased duplicative effort</a:t>
            </a:r>
          </a:p>
          <a:p>
            <a:pPr marL="285750" indent="-285750">
              <a:buFont typeface="Wingdings" charset="2"/>
              <a:buChar char="§"/>
            </a:pPr>
            <a:endParaRPr lang="en-US" sz="2400" dirty="0"/>
          </a:p>
          <a:p>
            <a:r>
              <a:rPr lang="en-US" sz="2400" dirty="0" smtClean="0"/>
              <a:t>It is likely nothing you do in an ontology will remain </a:t>
            </a:r>
            <a:r>
              <a:rPr lang="en-US" sz="2400" dirty="0" err="1" smtClean="0"/>
              <a:t>siloed</a:t>
            </a:r>
            <a:r>
              <a:rPr lang="en-US" sz="2400" dirty="0" smtClean="0"/>
              <a:t> - eventually it will matter in the greater context</a:t>
            </a:r>
            <a:endParaRPr lang="en-US" sz="24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" y="1676400"/>
            <a:ext cx="9144000" cy="106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OBO </a:t>
            </a:r>
            <a:r>
              <a:rPr lang="en-US" sz="2400" dirty="0">
                <a:solidFill>
                  <a:schemeClr val="bg1"/>
                </a:solidFill>
              </a:rPr>
              <a:t>Foundry: http://</a:t>
            </a:r>
            <a:r>
              <a:rPr lang="en-US" sz="2400" dirty="0" err="1">
                <a:solidFill>
                  <a:schemeClr val="bg1"/>
                </a:solidFill>
              </a:rPr>
              <a:t>www.obofoundry.org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5240" y="2895600"/>
            <a:ext cx="9144000" cy="106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Sign up for OBO Foundry listserv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https</a:t>
            </a:r>
            <a:r>
              <a:rPr lang="en-US" sz="2400" dirty="0">
                <a:solidFill>
                  <a:schemeClr val="bg1"/>
                </a:solidFill>
              </a:rPr>
              <a:t>://</a:t>
            </a:r>
            <a:r>
              <a:rPr lang="en-US" sz="2400" dirty="0" err="1">
                <a:solidFill>
                  <a:schemeClr val="bg1"/>
                </a:solidFill>
              </a:rPr>
              <a:t>lists.sourceforge.net</a:t>
            </a:r>
            <a:r>
              <a:rPr lang="en-US" sz="2400" dirty="0">
                <a:solidFill>
                  <a:schemeClr val="bg1"/>
                </a:solidFill>
              </a:rPr>
              <a:t>/lists/</a:t>
            </a:r>
            <a:r>
              <a:rPr lang="en-US" sz="2400" dirty="0" err="1">
                <a:solidFill>
                  <a:schemeClr val="bg1"/>
                </a:solidFill>
              </a:rPr>
              <a:t>listinfo</a:t>
            </a:r>
            <a:r>
              <a:rPr lang="en-US" sz="2400" dirty="0">
                <a:solidFill>
                  <a:schemeClr val="bg1"/>
                </a:solidFill>
              </a:rPr>
              <a:t>/obo-discuss/ 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5466" y="-1"/>
            <a:ext cx="1371719" cy="753035"/>
            <a:chOff x="7094966" y="0"/>
            <a:chExt cx="1371719" cy="45724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094967" y="87240"/>
              <a:ext cx="1371718" cy="355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Resources: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OBO Foundry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017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15466" y="0"/>
            <a:ext cx="1371719" cy="1344706"/>
            <a:chOff x="7094966" y="0"/>
            <a:chExt cx="1371719" cy="5780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94967" y="87240"/>
              <a:ext cx="1371718" cy="490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Resources: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Ontology websites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-15240" y="1347699"/>
            <a:ext cx="9159240" cy="534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Bioportal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/>
              <a:t>http://bioportal.bioontology.org</a:t>
            </a:r>
            <a:r>
              <a:rPr lang="en-US" sz="2400" dirty="0" smtClean="0"/>
              <a:t>/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5240" y="1954315"/>
            <a:ext cx="9144000" cy="899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Ontology Lookup Service: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http://</a:t>
            </a:r>
            <a:r>
              <a:rPr lang="en-US" sz="2400" dirty="0" err="1">
                <a:solidFill>
                  <a:schemeClr val="bg1"/>
                </a:solidFill>
              </a:rPr>
              <a:t>www.ebi.ac.uk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ols</a:t>
            </a:r>
            <a:r>
              <a:rPr lang="en-US" sz="2400" dirty="0">
                <a:solidFill>
                  <a:schemeClr val="bg1"/>
                </a:solidFill>
              </a:rPr>
              <a:t>/beta/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5240" y="2913545"/>
            <a:ext cx="9144000" cy="911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Ontology Lookup Service </a:t>
            </a:r>
            <a:r>
              <a:rPr lang="en-US" sz="2400" dirty="0" err="1" smtClean="0">
                <a:solidFill>
                  <a:schemeClr val="bg1"/>
                </a:solidFill>
              </a:rPr>
              <a:t>Viz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en-US" sz="2400" dirty="0" err="1" smtClean="0">
                <a:solidFill>
                  <a:schemeClr val="bg1"/>
                </a:solidFill>
              </a:rPr>
              <a:t>OLSViz</a:t>
            </a:r>
            <a:r>
              <a:rPr lang="en-US" sz="2400" dirty="0" smtClean="0">
                <a:solidFill>
                  <a:schemeClr val="bg1"/>
                </a:solidFill>
              </a:rPr>
              <a:t>):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http://</a:t>
            </a:r>
            <a:r>
              <a:rPr lang="en-US" sz="2400" dirty="0" err="1">
                <a:solidFill>
                  <a:schemeClr val="bg1"/>
                </a:solidFill>
              </a:rPr>
              <a:t>ols.wordvis.com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887700"/>
            <a:ext cx="9144000" cy="8187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Ontobee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sz="2400" dirty="0"/>
              <a:t>http://www.ontobee.org/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4785664"/>
            <a:ext cx="9144000" cy="8023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QuickGo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http</a:t>
            </a:r>
            <a:r>
              <a:rPr lang="en-US" sz="2400" dirty="0">
                <a:solidFill>
                  <a:schemeClr val="bg1"/>
                </a:solidFill>
              </a:rPr>
              <a:t>://</a:t>
            </a:r>
            <a:r>
              <a:rPr lang="en-US" sz="2400" dirty="0" err="1">
                <a:solidFill>
                  <a:schemeClr val="bg1"/>
                </a:solidFill>
              </a:rPr>
              <a:t>www.ebi.ac.uk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QuickGO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-15240" y="5648606"/>
            <a:ext cx="9144000" cy="8023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AmiGO</a:t>
            </a:r>
            <a:r>
              <a:rPr lang="en-US" sz="2400" dirty="0"/>
              <a:t>: </a:t>
            </a:r>
            <a:endParaRPr lang="en-US" sz="2400" dirty="0" smtClean="0"/>
          </a:p>
          <a:p>
            <a:pPr algn="ctr"/>
            <a:r>
              <a:rPr lang="en-US" sz="2400" dirty="0" smtClean="0"/>
              <a:t>http</a:t>
            </a:r>
            <a:r>
              <a:rPr lang="en-US" sz="2400" dirty="0"/>
              <a:t>://</a:t>
            </a:r>
            <a:r>
              <a:rPr lang="en-US" sz="2400" dirty="0" err="1"/>
              <a:t>amigo.geneontology.org</a:t>
            </a:r>
            <a:r>
              <a:rPr lang="en-US" sz="2400" dirty="0"/>
              <a:t>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481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26340" y="-7258"/>
            <a:ext cx="1631243" cy="1015423"/>
            <a:chOff x="2943880" y="-7255"/>
            <a:chExt cx="1371719" cy="4572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943880" y="97014"/>
              <a:ext cx="1371719" cy="263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Ontology Editing Software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-15240" y="1472560"/>
            <a:ext cx="9144000" cy="7853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Protege</a:t>
            </a:r>
            <a:r>
              <a:rPr lang="en-US" sz="2400" dirty="0">
                <a:solidFill>
                  <a:schemeClr val="bg1"/>
                </a:solidFill>
              </a:rPr>
              <a:t>: http://</a:t>
            </a:r>
            <a:r>
              <a:rPr lang="en-US" sz="2400" dirty="0" err="1">
                <a:solidFill>
                  <a:schemeClr val="bg1"/>
                </a:solidFill>
              </a:rPr>
              <a:t>protege.stanford.edu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487136"/>
            <a:ext cx="9144000" cy="7586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WebProtege</a:t>
            </a:r>
            <a:r>
              <a:rPr lang="en-US" sz="2400" dirty="0">
                <a:solidFill>
                  <a:schemeClr val="bg1"/>
                </a:solidFill>
              </a:rPr>
              <a:t>: http://</a:t>
            </a:r>
            <a:r>
              <a:rPr lang="en-US" sz="2400" dirty="0" err="1">
                <a:solidFill>
                  <a:schemeClr val="bg1"/>
                </a:solidFill>
              </a:rPr>
              <a:t>webprotege.stanford.edu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518179"/>
            <a:ext cx="9144000" cy="8094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Vitro</a:t>
            </a:r>
            <a:r>
              <a:rPr lang="en-US" sz="2400" dirty="0">
                <a:solidFill>
                  <a:schemeClr val="bg1"/>
                </a:solidFill>
              </a:rPr>
              <a:t>: http://</a:t>
            </a:r>
            <a:r>
              <a:rPr lang="en-US" sz="2400" dirty="0" err="1">
                <a:solidFill>
                  <a:schemeClr val="bg1"/>
                </a:solidFill>
              </a:rPr>
              <a:t>vitro.mannlib.cornell.edu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566664"/>
            <a:ext cx="9144000" cy="748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OWLGrEd</a:t>
            </a:r>
            <a:r>
              <a:rPr lang="en-US" sz="2400" dirty="0">
                <a:solidFill>
                  <a:schemeClr val="bg1"/>
                </a:solidFill>
              </a:rPr>
              <a:t>: http://</a:t>
            </a:r>
            <a:r>
              <a:rPr lang="en-US" sz="2400" dirty="0" err="1">
                <a:solidFill>
                  <a:schemeClr val="bg1"/>
                </a:solidFill>
              </a:rPr>
              <a:t>owlgred.lumii.lv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514930"/>
            <a:ext cx="9144000" cy="748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Other Ontology </a:t>
            </a:r>
            <a:r>
              <a:rPr lang="en-US" sz="2400" dirty="0">
                <a:solidFill>
                  <a:schemeClr val="bg1"/>
                </a:solidFill>
              </a:rPr>
              <a:t>Editors: 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http</a:t>
            </a:r>
            <a:r>
              <a:rPr lang="en-US" sz="2400" dirty="0">
                <a:solidFill>
                  <a:schemeClr val="bg1"/>
                </a:solidFill>
              </a:rPr>
              <a:t>://www.w3.org/wiki/</a:t>
            </a:r>
            <a:r>
              <a:rPr lang="en-US" sz="2400" dirty="0" err="1">
                <a:solidFill>
                  <a:schemeClr val="bg1"/>
                </a:solidFill>
              </a:rPr>
              <a:t>Ontology_editors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704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" y="1284400"/>
            <a:ext cx="9144000" cy="785347"/>
          </a:xfrm>
          <a:prstGeom prst="rect">
            <a:avLst/>
          </a:prstGeom>
          <a:solidFill>
            <a:srgbClr val="4B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Google docs: https://</a:t>
            </a:r>
            <a:r>
              <a:rPr lang="en-US" sz="2400" dirty="0" err="1">
                <a:solidFill>
                  <a:schemeClr val="bg1"/>
                </a:solidFill>
              </a:rPr>
              <a:t>www.google.com</a:t>
            </a:r>
            <a:r>
              <a:rPr lang="en-US" sz="2400" dirty="0">
                <a:solidFill>
                  <a:schemeClr val="bg1"/>
                </a:solidFill>
              </a:rPr>
              <a:t>/docs/about/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298976"/>
            <a:ext cx="9144000" cy="758604"/>
          </a:xfrm>
          <a:prstGeom prst="rect">
            <a:avLst/>
          </a:prstGeom>
          <a:solidFill>
            <a:srgbClr val="4B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Phenote</a:t>
            </a:r>
            <a:r>
              <a:rPr lang="en-US" sz="2400" dirty="0">
                <a:solidFill>
                  <a:schemeClr val="bg1"/>
                </a:solidFill>
              </a:rPr>
              <a:t>: http://</a:t>
            </a:r>
            <a:r>
              <a:rPr lang="en-US" sz="2400" dirty="0" err="1">
                <a:solidFill>
                  <a:schemeClr val="bg1"/>
                </a:solidFill>
              </a:rPr>
              <a:t>www.phenote.org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330019"/>
            <a:ext cx="9144000" cy="809476"/>
          </a:xfrm>
          <a:prstGeom prst="rect">
            <a:avLst/>
          </a:prstGeom>
          <a:solidFill>
            <a:srgbClr val="4B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Cmap</a:t>
            </a:r>
            <a:r>
              <a:rPr lang="en-US" sz="2400" dirty="0">
                <a:solidFill>
                  <a:schemeClr val="bg1"/>
                </a:solidFill>
              </a:rPr>
              <a:t>: http://</a:t>
            </a:r>
            <a:r>
              <a:rPr lang="en-US" sz="2400" dirty="0" err="1">
                <a:solidFill>
                  <a:schemeClr val="bg1"/>
                </a:solidFill>
              </a:rPr>
              <a:t>cmap.ihmc.us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378504"/>
            <a:ext cx="9144000" cy="748826"/>
          </a:xfrm>
          <a:prstGeom prst="rect">
            <a:avLst/>
          </a:prstGeom>
          <a:solidFill>
            <a:srgbClr val="4B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Vue</a:t>
            </a:r>
            <a:r>
              <a:rPr lang="en-US" sz="2400" dirty="0">
                <a:solidFill>
                  <a:schemeClr val="bg1"/>
                </a:solidFill>
              </a:rPr>
              <a:t>: http://</a:t>
            </a:r>
            <a:r>
              <a:rPr lang="en-US" sz="2400" dirty="0" err="1">
                <a:solidFill>
                  <a:schemeClr val="bg1"/>
                </a:solidFill>
              </a:rPr>
              <a:t>vue.tufts.edu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326770"/>
            <a:ext cx="9144000" cy="748826"/>
          </a:xfrm>
          <a:prstGeom prst="rect">
            <a:avLst/>
          </a:prstGeom>
          <a:solidFill>
            <a:srgbClr val="4B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GraphViz</a:t>
            </a:r>
            <a:r>
              <a:rPr lang="en-US" sz="2400" dirty="0">
                <a:solidFill>
                  <a:schemeClr val="bg1"/>
                </a:solidFill>
              </a:rPr>
              <a:t>: http://</a:t>
            </a:r>
            <a:r>
              <a:rPr lang="en-US" sz="2400" dirty="0" err="1">
                <a:solidFill>
                  <a:schemeClr val="bg1"/>
                </a:solidFill>
              </a:rPr>
              <a:t>www.graphviz.org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</a:p>
        </p:txBody>
      </p:sp>
      <p:grpSp>
        <p:nvGrpSpPr>
          <p:cNvPr id="13" name="Group 12"/>
          <p:cNvGrpSpPr/>
          <p:nvPr/>
        </p:nvGrpSpPr>
        <p:grpSpPr>
          <a:xfrm rot="10800000">
            <a:off x="967140" y="-5500"/>
            <a:ext cx="1371719" cy="449279"/>
            <a:chOff x="7547308" y="6054245"/>
            <a:chExt cx="1371719" cy="449279"/>
          </a:xfrm>
        </p:grpSpPr>
        <p:sp>
          <p:nvSpPr>
            <p:cNvPr id="14" name="Round Same Side Corner Rectangle 13"/>
            <p:cNvSpPr/>
            <p:nvPr/>
          </p:nvSpPr>
          <p:spPr>
            <a:xfrm>
              <a:off x="7547308" y="6054245"/>
              <a:ext cx="1371719" cy="357809"/>
            </a:xfrm>
            <a:prstGeom prst="round2SameRect">
              <a:avLst/>
            </a:prstGeom>
            <a:solidFill>
              <a:srgbClr val="717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47308" y="6412064"/>
              <a:ext cx="1371719" cy="91460"/>
            </a:xfrm>
            <a:prstGeom prst="rect">
              <a:avLst/>
            </a:prstGeom>
            <a:solidFill>
              <a:srgbClr val="5255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76566" y="83887"/>
            <a:ext cx="132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Tools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9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Ontology websites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can I view an ontology?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732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04589" y="127000"/>
            <a:ext cx="8789644" cy="782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OBO Foundry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028795"/>
            <a:ext cx="9144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More than just a website, it</a:t>
            </a:r>
            <a:r>
              <a:rPr lang="fr-FR" sz="2400" dirty="0" smtClean="0"/>
              <a:t>’</a:t>
            </a:r>
            <a:r>
              <a:rPr lang="en-US" sz="2400" dirty="0" smtClean="0"/>
              <a:t>s a community of ontology developers dedicated to working together using common principles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7600"/>
            <a:ext cx="9144000" cy="46036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23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75" y="155556"/>
            <a:ext cx="8036353" cy="911243"/>
          </a:xfrm>
        </p:spPr>
        <p:txBody>
          <a:bodyPr/>
          <a:lstStyle/>
          <a:p>
            <a:r>
              <a:rPr lang="en-US" dirty="0" smtClean="0"/>
              <a:t>How can I collaborate or stay informed?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7529" y="1749875"/>
            <a:ext cx="81364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OBO Foundry has a number of </a:t>
            </a:r>
            <a:r>
              <a:rPr lang="en-US" sz="2400" dirty="0" err="1" smtClean="0"/>
              <a:t>listservs</a:t>
            </a:r>
            <a:r>
              <a:rPr lang="en-US" sz="2400" dirty="0" smtClean="0"/>
              <a:t> to coordinate collaborative efforts.  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Note </a:t>
            </a:r>
            <a:r>
              <a:rPr lang="en-US" sz="2400" dirty="0"/>
              <a:t>that most of these are fairly low traffic, and these are </a:t>
            </a:r>
            <a:r>
              <a:rPr lang="en-US" sz="2400" dirty="0" smtClean="0"/>
              <a:t>archived.</a:t>
            </a:r>
          </a:p>
          <a:p>
            <a:endParaRPr lang="en-US" sz="2400" dirty="0"/>
          </a:p>
          <a:p>
            <a:r>
              <a:rPr lang="en-US" sz="2400" dirty="0" smtClean="0"/>
              <a:t>See Resources tab for more info.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42991" y="6030335"/>
            <a:ext cx="8676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3" y="1642732"/>
            <a:ext cx="644610" cy="6446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3" y="2751368"/>
            <a:ext cx="644610" cy="6446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3" y="3842073"/>
            <a:ext cx="644610" cy="6446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3" y="215320"/>
            <a:ext cx="777232" cy="777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323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008"/>
            <a:ext cx="8370524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/>
              <a:t>National Center for Biomedical Ontologies </a:t>
            </a:r>
            <a:r>
              <a:rPr lang="en-US" sz="4000" dirty="0" err="1" smtClean="0"/>
              <a:t>Bioportal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4494" b="5561"/>
          <a:stretch/>
        </p:blipFill>
        <p:spPr>
          <a:xfrm>
            <a:off x="0" y="1208662"/>
            <a:ext cx="9144000" cy="46969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820" y="6135888"/>
            <a:ext cx="809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library of ontologies and ontology related services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724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6947"/>
            <a:ext cx="8594993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Ontology Lookup Service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1794"/>
            <a:ext cx="9144000" cy="54593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146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20" y="136947"/>
            <a:ext cx="891428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Ontology Lookup Service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55698" y="6086788"/>
            <a:ext cx="4643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Query and visualize OBO ontologies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0692"/>
            <a:ext cx="9144000" cy="47733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965"/>
            <a:ext cx="627529" cy="6275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840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545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 smtClean="0"/>
              <a:t>Ontobee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2020" b="5361"/>
          <a:stretch/>
        </p:blipFill>
        <p:spPr>
          <a:xfrm>
            <a:off x="0" y="1223960"/>
            <a:ext cx="9144000" cy="4314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7325" y="5934670"/>
            <a:ext cx="8516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Query OBO </a:t>
            </a:r>
            <a:r>
              <a:rPr lang="en-US" sz="2400" dirty="0" smtClean="0"/>
              <a:t>ontologies, and provides </a:t>
            </a:r>
            <a:r>
              <a:rPr lang="en-US" sz="2400" dirty="0"/>
              <a:t>RDF </a:t>
            </a:r>
            <a:r>
              <a:rPr lang="en-US" sz="2400" dirty="0" smtClean="0"/>
              <a:t>supporting </a:t>
            </a:r>
            <a:r>
              <a:rPr lang="en-US" sz="2400" dirty="0"/>
              <a:t>remote query of </a:t>
            </a:r>
            <a:r>
              <a:rPr lang="en-US" sz="2400" dirty="0" smtClean="0"/>
              <a:t>each ontology </a:t>
            </a:r>
            <a:r>
              <a:rPr lang="en-US" sz="2400" dirty="0"/>
              <a:t>term and the Semantic </a:t>
            </a:r>
            <a:r>
              <a:rPr lang="en-US" sz="2400" dirty="0" smtClean="0"/>
              <a:t>Web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7614"/>
            <a:ext cx="627529" cy="6275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30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BD2K_OER_Theme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D2K_OER_Theme" id="{6B553284-C2DC-41D2-A051-A6B60F6D44F4}" vid="{F353914E-6A9F-43FF-9C1B-E0B337DD4544}"/>
    </a:ext>
  </a:extLst>
</a:theme>
</file>

<file path=ppt/theme/theme2.xml><?xml version="1.0" encoding="utf-8"?>
<a:theme xmlns:a="http://schemas.openxmlformats.org/drawingml/2006/main" name="BD2K OER Dark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BD2K_OER_Theme.thmx</Template>
  <TotalTime>16511</TotalTime>
  <Words>787</Words>
  <Application>Microsoft Office PowerPoint</Application>
  <PresentationFormat>On-screen Show (4:3)</PresentationFormat>
  <Paragraphs>174</Paragraphs>
  <Slides>28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BD2K_OER_Theme</vt:lpstr>
      <vt:lpstr>BD2K OER Dark</vt:lpstr>
      <vt:lpstr>Ontology Community</vt:lpstr>
      <vt:lpstr>PowerPoint Presentation</vt:lpstr>
      <vt:lpstr>Ontology websites</vt:lpstr>
      <vt:lpstr>PowerPoint Presentation</vt:lpstr>
      <vt:lpstr>How can I collaborate or stay informed?</vt:lpstr>
      <vt:lpstr>National Center for Biomedical Ontologies Bioportal</vt:lpstr>
      <vt:lpstr>Ontology Lookup Service</vt:lpstr>
      <vt:lpstr>Ontology Lookup Service</vt:lpstr>
      <vt:lpstr>Ontobee</vt:lpstr>
      <vt:lpstr>PowerPoint Presentation</vt:lpstr>
      <vt:lpstr>AmiGO: Gene Ontology Viewer</vt:lpstr>
      <vt:lpstr>Ontology Editing Software</vt:lpstr>
      <vt:lpstr>PowerPoint Presentation</vt:lpstr>
      <vt:lpstr>Mechanisms of extracting knowledge from domain experts</vt:lpstr>
      <vt:lpstr>Ontology Trackers</vt:lpstr>
      <vt:lpstr>What is a tracker?</vt:lpstr>
      <vt:lpstr>Github: A Common ontology tracker</vt:lpstr>
      <vt:lpstr>How do you write a tracker request?</vt:lpstr>
      <vt:lpstr>Tracker requests</vt:lpstr>
      <vt:lpstr>Example tracker request</vt:lpstr>
      <vt:lpstr>Lists, trackers, ontologies, annotation, oh my! </vt:lpstr>
      <vt:lpstr>Ontology Reuse</vt:lpstr>
      <vt:lpstr>Modularized Ontologies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OHSU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talk</dc:title>
  <dc:creator>Carlo Torniai</dc:creator>
  <cp:lastModifiedBy>Bjorn</cp:lastModifiedBy>
  <cp:revision>216</cp:revision>
  <dcterms:created xsi:type="dcterms:W3CDTF">2011-07-27T03:26:29Z</dcterms:created>
  <dcterms:modified xsi:type="dcterms:W3CDTF">2016-06-03T20:42:28Z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2852113D-4509-4040-9484-340CEDDEB12D</vt:lpwstr>
  </property>
  <property fmtid="{D5CDD505-2E9C-101B-9397-08002B2CF9AE}" pid="3" name="ArticulatePath">
    <vt:lpwstr>BDK16-03</vt:lpwstr>
  </property>
</Properties>
</file>